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6" r:id="rId6"/>
    <p:sldId id="260" r:id="rId7"/>
    <p:sldId id="267" r:id="rId8"/>
    <p:sldId id="261" r:id="rId9"/>
    <p:sldId id="262" r:id="rId10"/>
    <p:sldId id="263" r:id="rId11"/>
    <p:sldId id="264" r:id="rId12"/>
    <p:sldId id="265" r:id="rId13"/>
    <p:sldId id="268" r:id="rId14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981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 of Clean Air Policy on PM2.5 (2018–2022)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Analytics Project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Pooja Patel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97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Results Summary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12206"/>
            <a:ext cx="13042821" cy="4567476"/>
          </a:xfrm>
          <a:prstGeom prst="roundRect">
            <a:avLst>
              <a:gd name="adj" fmla="val 20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419826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9653" y="256353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Method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75077" y="2563535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716691" y="256353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Significance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070146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9653" y="321385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 Comparison (T-test)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75077" y="3213854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PM2.5 lower after the policy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16691" y="321385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Yes (p &lt; 0.05)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720465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9653" y="386417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OLS Regression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75077" y="386417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Policy coefficient negative (-)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16691" y="386417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Yes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370784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9653" y="451449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Parallel Trends Check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375077" y="451449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Pre-policy trends parallel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16691" y="451449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Valid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021104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9653" y="516481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Difference-in-Differences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5375077" y="5164812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Sharp drop in treated vs control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716691" y="516481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Strong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671423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9653" y="581513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Interrupted Time Series (ITS)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5375077" y="5815132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Level shift at policy rollout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9716691" y="581513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Strong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801410" y="6321743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29653" y="646545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Regional Heterogeneity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5375077" y="6465451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Urban regions improved more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9716691" y="646545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Clear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78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&amp; Policy Recommendations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2559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Clean Air Policy successfully reduced PM2.5 levels by approximately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 units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on average.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Observed effects are statistically significant and robust across multiple analytical methods.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357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Urban regions experienced greater improvement in air quality compared to rural areas.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26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075" y="3455789"/>
            <a:ext cx="6557129" cy="708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Policy Directions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075" y="4843701"/>
            <a:ext cx="4196953" cy="2763203"/>
          </a:xfrm>
          <a:prstGeom prst="roundRect">
            <a:avLst>
              <a:gd name="adj" fmla="val 5295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793075" y="4813221"/>
            <a:ext cx="4196953" cy="121920"/>
          </a:xfrm>
          <a:prstGeom prst="roundRect">
            <a:avLst>
              <a:gd name="adj" fmla="val 78068"/>
            </a:avLst>
          </a:prstGeom>
          <a:solidFill>
            <a:srgbClr val="4950BC"/>
          </a:solidFill>
          <a:ln/>
        </p:spPr>
      </p:sp>
      <p:sp>
        <p:nvSpPr>
          <p:cNvPr id="6" name="Shape 3"/>
          <p:cNvSpPr/>
          <p:nvPr/>
        </p:nvSpPr>
        <p:spPr>
          <a:xfrm>
            <a:off x="2551628" y="4503777"/>
            <a:ext cx="679847" cy="679847"/>
          </a:xfrm>
          <a:prstGeom prst="roundRect">
            <a:avLst>
              <a:gd name="adj" fmla="val 134501"/>
            </a:avLst>
          </a:prstGeom>
          <a:solidFill>
            <a:srgbClr val="4950BC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583" y="4673679"/>
            <a:ext cx="271939" cy="33992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50131" y="5410200"/>
            <a:ext cx="2875240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Extend Interventions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50131" y="5900142"/>
            <a:ext cx="3682841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implementing targeted clean air initiatives and support programs in rural regions to achieve equitable outcomes.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216604" y="4843701"/>
            <a:ext cx="4197072" cy="2763203"/>
          </a:xfrm>
          <a:prstGeom prst="roundRect">
            <a:avLst>
              <a:gd name="adj" fmla="val 5295"/>
            </a:avLst>
          </a:prstGeom>
          <a:solidFill>
            <a:srgbClr val="FFFFFF"/>
          </a:solidFill>
          <a:ln/>
        </p:spPr>
      </p:sp>
      <p:sp>
        <p:nvSpPr>
          <p:cNvPr id="11" name="Shape 7"/>
          <p:cNvSpPr/>
          <p:nvPr/>
        </p:nvSpPr>
        <p:spPr>
          <a:xfrm>
            <a:off x="5216604" y="4813221"/>
            <a:ext cx="4197072" cy="121920"/>
          </a:xfrm>
          <a:prstGeom prst="roundRect">
            <a:avLst>
              <a:gd name="adj" fmla="val 78068"/>
            </a:avLst>
          </a:prstGeom>
          <a:solidFill>
            <a:srgbClr val="4950BC"/>
          </a:solidFill>
          <a:ln/>
        </p:spPr>
      </p:sp>
      <p:sp>
        <p:nvSpPr>
          <p:cNvPr id="12" name="Shape 8"/>
          <p:cNvSpPr/>
          <p:nvPr/>
        </p:nvSpPr>
        <p:spPr>
          <a:xfrm>
            <a:off x="6975158" y="4503777"/>
            <a:ext cx="679847" cy="679847"/>
          </a:xfrm>
          <a:prstGeom prst="roundRect">
            <a:avLst>
              <a:gd name="adj" fmla="val 134501"/>
            </a:avLst>
          </a:prstGeom>
          <a:solidFill>
            <a:srgbClr val="4950BC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112" y="4673679"/>
            <a:ext cx="271939" cy="33992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473660" y="5410200"/>
            <a:ext cx="3393043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Strengthen Enforcement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5473660" y="5900142"/>
            <a:ext cx="3682960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regulatory oversight and increase penalties for non-compliance to ensure sustained reductions in emissions.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9640252" y="4843701"/>
            <a:ext cx="4197072" cy="2763203"/>
          </a:xfrm>
          <a:prstGeom prst="roundRect">
            <a:avLst>
              <a:gd name="adj" fmla="val 5295"/>
            </a:avLst>
          </a:prstGeom>
          <a:solidFill>
            <a:srgbClr val="FFFFFF"/>
          </a:solidFill>
          <a:ln/>
        </p:spPr>
      </p:sp>
      <p:sp>
        <p:nvSpPr>
          <p:cNvPr id="17" name="Shape 12"/>
          <p:cNvSpPr/>
          <p:nvPr/>
        </p:nvSpPr>
        <p:spPr>
          <a:xfrm>
            <a:off x="9640252" y="4813221"/>
            <a:ext cx="4197072" cy="121920"/>
          </a:xfrm>
          <a:prstGeom prst="roundRect">
            <a:avLst>
              <a:gd name="adj" fmla="val 78068"/>
            </a:avLst>
          </a:prstGeom>
          <a:solidFill>
            <a:srgbClr val="4950BC"/>
          </a:solidFill>
          <a:ln/>
        </p:spPr>
      </p:sp>
      <p:sp>
        <p:nvSpPr>
          <p:cNvPr id="18" name="Shape 13"/>
          <p:cNvSpPr/>
          <p:nvPr/>
        </p:nvSpPr>
        <p:spPr>
          <a:xfrm>
            <a:off x="11398806" y="4503777"/>
            <a:ext cx="679847" cy="679847"/>
          </a:xfrm>
          <a:prstGeom prst="roundRect">
            <a:avLst>
              <a:gd name="adj" fmla="val 134501"/>
            </a:avLst>
          </a:prstGeom>
          <a:solidFill>
            <a:srgbClr val="4950BC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2760" y="4673679"/>
            <a:ext cx="271939" cy="33992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9897308" y="5410200"/>
            <a:ext cx="3665458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Complementary Measures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9897308" y="5900142"/>
            <a:ext cx="3682960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Introduce additional policies such as traffic restrictions in high-pollution areas and incentives for clean energy adoption.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20932ED-CA86-9A2D-DE63-D74164CC6DBE}"/>
              </a:ext>
            </a:extLst>
          </p:cNvPr>
          <p:cNvSpPr/>
          <p:nvPr/>
        </p:nvSpPr>
        <p:spPr>
          <a:xfrm>
            <a:off x="2871972" y="3483239"/>
            <a:ext cx="2714182" cy="781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/>
              <a:t>Thank You</a:t>
            </a: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46D2AEC3-A81D-5D73-4289-7AEA13E5C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01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82560"/>
            <a:ext cx="7556421" cy="975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Introduction: Addressing PM2.5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583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PM2.5, or fine particulate matter, is a significant public health concern globally, linked to respiratory and cardiovascular diseases.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33412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aims to evaluate the effectiveness of the Clean Air Policy in reducing PM2.5 levels across various regions in the United States.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213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702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comprises 54,900 region–day observations spanning 2018–2022.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51247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variables include PM2.5 levels, temperature, rainfall, mobility index, unemployment rate, policy activation status, and region type (Urban, Rural, Suburban).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31757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cleaning involved removing 100 duplicate entries, imputing approximately 200 missing values, and clipping unrealistic values to ensure data quality.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829" y="571857"/>
            <a:ext cx="5266849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 Analysis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7829" y="1292523"/>
            <a:ext cx="421243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 1 – PM2.5 Trend Over Time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1C6066-1ACC-9641-2717-DAEDE2173B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265" y="1854401"/>
            <a:ext cx="11325626" cy="5286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676848" y="294997"/>
            <a:ext cx="5223867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 2 – Treated vs Control Comparison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13FEA5-14DE-FB1F-D34F-B37FDAC97F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00" y="1184847"/>
            <a:ext cx="8443420" cy="5859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7515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829" y="571857"/>
            <a:ext cx="5198864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Diagnostics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7829" y="1416367"/>
            <a:ext cx="554212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 3 – Regression Residuals Distribution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C1D490-450C-0B37-7EBC-442D40D1CB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095" y="1910897"/>
            <a:ext cx="8030210" cy="5487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660234" y="411371"/>
            <a:ext cx="561439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 4 – Parallel Trends Check (Pre-policy)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3EF23F-EB7C-4528-5AA6-08C8AFED5C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18" y="1144688"/>
            <a:ext cx="9910788" cy="59402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9832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333" y="685919"/>
            <a:ext cx="9807535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Policy Impact Analysis Visualizations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55333" y="1792010"/>
            <a:ext cx="6144231" cy="5751552"/>
          </a:xfrm>
          <a:prstGeom prst="roundRect">
            <a:avLst>
              <a:gd name="adj" fmla="val 345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24852" y="1792010"/>
            <a:ext cx="121920" cy="5751552"/>
          </a:xfrm>
          <a:prstGeom prst="roundRect">
            <a:avLst>
              <a:gd name="adj" fmla="val 74353"/>
            </a:avLst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1092994" y="2038231"/>
            <a:ext cx="5269012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 5 – Difference-in-Differences (by region)</a:t>
            </a:r>
            <a:endParaRPr lang="en-US" sz="21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6F28485-99B9-16E2-A178-FFBF491D4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95" y="2958822"/>
            <a:ext cx="5348290" cy="3724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">
            <a:extLst>
              <a:ext uri="{FF2B5EF4-FFF2-40B4-BE49-F238E27FC236}">
                <a16:creationId xmlns:a16="http://schemas.microsoft.com/office/drawing/2014/main" id="{258F54FB-6C29-9B12-934F-FEB5F927FA06}"/>
              </a:ext>
            </a:extLst>
          </p:cNvPr>
          <p:cNvSpPr/>
          <p:nvPr/>
        </p:nvSpPr>
        <p:spPr>
          <a:xfrm>
            <a:off x="7490752" y="1792010"/>
            <a:ext cx="6144231" cy="5751552"/>
          </a:xfrm>
          <a:prstGeom prst="roundRect">
            <a:avLst>
              <a:gd name="adj" fmla="val 345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C8B795CE-564B-F71F-8D14-38328E445EBC}"/>
              </a:ext>
            </a:extLst>
          </p:cNvPr>
          <p:cNvSpPr/>
          <p:nvPr/>
        </p:nvSpPr>
        <p:spPr>
          <a:xfrm>
            <a:off x="7460271" y="1792010"/>
            <a:ext cx="121920" cy="5751552"/>
          </a:xfrm>
          <a:prstGeom prst="roundRect">
            <a:avLst>
              <a:gd name="adj" fmla="val 74353"/>
            </a:avLst>
          </a:prstGeom>
          <a:solidFill>
            <a:srgbClr val="4950BC"/>
          </a:solidFill>
          <a:ln/>
        </p:spPr>
      </p:sp>
      <p:sp>
        <p:nvSpPr>
          <p:cNvPr id="21" name="Text 7"/>
          <p:cNvSpPr/>
          <p:nvPr/>
        </p:nvSpPr>
        <p:spPr>
          <a:xfrm>
            <a:off x="7908325" y="2038231"/>
            <a:ext cx="5966742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 6 – Interrupted Time Series (policy rollout)</a:t>
            </a:r>
            <a:endParaRPr lang="en-US" sz="21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D613D7A-8EA4-3157-009E-E58F86E57D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315" y="3144203"/>
            <a:ext cx="5269012" cy="2906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179" y="237053"/>
            <a:ext cx="9966246" cy="601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Dashboard: Policy Effectiveness Summary</a:t>
            </a:r>
            <a:endParaRPr lang="en-US" sz="3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9438D-85A9-9264-C794-C8FFCC6305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983" t="20796" r="23402" b="13068"/>
          <a:stretch>
            <a:fillRect/>
          </a:stretch>
        </p:blipFill>
        <p:spPr>
          <a:xfrm>
            <a:off x="673179" y="838081"/>
            <a:ext cx="13284042" cy="73053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374</Words>
  <Application>Microsoft Office PowerPoint</Application>
  <PresentationFormat>Custom</PresentationFormat>
  <Paragraphs>64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asapkal1907@outlook.com</cp:lastModifiedBy>
  <cp:revision>6</cp:revision>
  <dcterms:created xsi:type="dcterms:W3CDTF">2025-09-15T17:40:04Z</dcterms:created>
  <dcterms:modified xsi:type="dcterms:W3CDTF">2025-10-02T08:35:42Z</dcterms:modified>
</cp:coreProperties>
</file>